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  <p:sldId id="292" r:id="rId27"/>
    <p:sldId id="317" r:id="rId28"/>
    <p:sldId id="316" r:id="rId29"/>
    <p:sldId id="318" r:id="rId30"/>
    <p:sldId id="312" r:id="rId31"/>
    <p:sldId id="311" r:id="rId32"/>
    <p:sldId id="313" r:id="rId33"/>
    <p:sldId id="314" r:id="rId34"/>
    <p:sldId id="310" r:id="rId35"/>
    <p:sldId id="294" r:id="rId36"/>
    <p:sldId id="293" r:id="rId37"/>
    <p:sldId id="306" r:id="rId38"/>
    <p:sldId id="299" r:id="rId39"/>
    <p:sldId id="307" r:id="rId40"/>
    <p:sldId id="305" r:id="rId41"/>
    <p:sldId id="308" r:id="rId42"/>
    <p:sldId id="303" r:id="rId43"/>
    <p:sldId id="304" r:id="rId44"/>
    <p:sldId id="298" r:id="rId45"/>
    <p:sldId id="300" r:id="rId46"/>
    <p:sldId id="301" r:id="rId47"/>
    <p:sldId id="302" r:id="rId48"/>
    <p:sldId id="309" r:id="rId49"/>
    <p:sldId id="319" r:id="rId50"/>
  </p:sldIdLst>
  <p:sldSz cx="9144000" cy="6858000" type="screen4x3"/>
  <p:notesSz cx="7099300" cy="10234613"/>
  <p:custDataLst>
    <p:tags r:id="rId53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-210" y="-348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8526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23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033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Silvester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 dirty="0">
                <a:solidFill>
                  <a:schemeClr val="bg2"/>
                </a:solidFill>
              </a:rPr>
              <a:t>2 </a:t>
            </a:r>
            <a:r>
              <a:rPr lang="en-US" sz="2000" dirty="0">
                <a:solidFill>
                  <a:schemeClr val="bg2"/>
                </a:solidFill>
              </a:rPr>
              <a:t>&lt;insert 2nd affiliation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&lt;insert 2nd affiliation 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(university) here&gt;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512" y="4221385"/>
            <a:ext cx="842486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800" kern="0" baseline="30000" dirty="0" smtClean="0"/>
              <a:t>1</a:t>
            </a:r>
            <a:r>
              <a:rPr lang="en-US" sz="2800" kern="0" dirty="0" smtClean="0"/>
              <a:t>TU Wien, Austria</a:t>
            </a:r>
            <a:endParaRPr lang="en-US" sz="2800" kern="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</a:t>
            </a:r>
          </a:p>
          <a:p>
            <a:pPr lvl="1"/>
            <a:r>
              <a:rPr lang="en-GB" dirty="0" smtClean="0"/>
              <a:t>Blend</a:t>
            </a:r>
          </a:p>
          <a:p>
            <a:pPr lvl="1"/>
            <a:r>
              <a:rPr lang="en-GB" dirty="0" smtClean="0"/>
              <a:t>Replace</a:t>
            </a:r>
          </a:p>
          <a:p>
            <a:pPr lvl="1"/>
            <a:r>
              <a:rPr lang="en-GB" dirty="0" smtClean="0"/>
              <a:t>Warp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 to river mouth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user)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Predefined types of water-courses</a:t>
            </a:r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dirty="0" smtClean="0"/>
              <a:t> with Poisson distribution, restricted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graph as 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km</a:t>
            </a:r>
            <a:endParaRPr lang="en-GB" sz="2800" baseline="30000" dirty="0" smtClean="0"/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store</a:t>
            </a:r>
            <a:r>
              <a:rPr lang="de-AT" dirty="0" smtClean="0"/>
              <a:t> 3D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efficiently</a:t>
            </a:r>
            <a:r>
              <a:rPr lang="de-AT" dirty="0" smtClean="0"/>
              <a:t>?</a:t>
            </a:r>
          </a:p>
          <a:p>
            <a:r>
              <a:rPr lang="de-AT" dirty="0" err="1" smtClean="0"/>
              <a:t>Detailed</a:t>
            </a:r>
            <a:r>
              <a:rPr lang="de-AT" dirty="0" smtClean="0"/>
              <a:t> </a:t>
            </a:r>
            <a:r>
              <a:rPr lang="de-AT" dirty="0" err="1" smtClean="0"/>
              <a:t>voxel</a:t>
            </a:r>
            <a:r>
              <a:rPr lang="de-AT" dirty="0" smtClean="0"/>
              <a:t>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smtClean="0"/>
              <a:t>High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Slow </a:t>
            </a:r>
            <a:r>
              <a:rPr lang="de-AT" dirty="0" err="1" smtClean="0"/>
              <a:t>calculation</a:t>
            </a:r>
            <a:endParaRPr lang="de-AT" dirty="0" smtClean="0"/>
          </a:p>
          <a:p>
            <a:pPr lvl="1"/>
            <a:r>
              <a:rPr lang="de-AT" dirty="0" err="1" smtClean="0"/>
              <a:t>Very</a:t>
            </a:r>
            <a:r>
              <a:rPr lang="de-AT" dirty="0" smtClean="0"/>
              <a:t> </a:t>
            </a:r>
            <a:r>
              <a:rPr lang="de-AT" dirty="0" err="1" smtClean="0"/>
              <a:t>exact</a:t>
            </a:r>
            <a:endParaRPr lang="de-AT" dirty="0" smtClean="0"/>
          </a:p>
          <a:p>
            <a:r>
              <a:rPr lang="de-AT" dirty="0" err="1" smtClean="0"/>
              <a:t>Hightmap</a:t>
            </a:r>
            <a:endParaRPr lang="de-AT" dirty="0" smtClean="0"/>
          </a:p>
          <a:p>
            <a:pPr lvl="1"/>
            <a:r>
              <a:rPr lang="de-AT" dirty="0" smtClean="0"/>
              <a:t>Fast </a:t>
            </a:r>
            <a:r>
              <a:rPr lang="de-AT" dirty="0" err="1" smtClean="0"/>
              <a:t>calculation</a:t>
            </a:r>
            <a:endParaRPr lang="de-AT" dirty="0"/>
          </a:p>
          <a:p>
            <a:pPr lvl="1"/>
            <a:r>
              <a:rPr lang="de-AT" dirty="0" smtClean="0"/>
              <a:t>Low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Not </a:t>
            </a:r>
            <a:r>
              <a:rPr lang="de-AT" dirty="0" err="1" smtClean="0"/>
              <a:t>physically</a:t>
            </a:r>
            <a:r>
              <a:rPr lang="de-AT" dirty="0" smtClean="0"/>
              <a:t> </a:t>
            </a:r>
            <a:r>
              <a:rPr lang="de-AT" dirty="0" err="1" smtClean="0"/>
              <a:t>correct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416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1484784"/>
            <a:ext cx="5112692" cy="4968552"/>
          </a:xfrm>
        </p:spPr>
        <p:txBody>
          <a:bodyPr/>
          <a:lstStyle/>
          <a:p>
            <a:pPr lvl="1"/>
            <a:r>
              <a:rPr lang="de-AT" dirty="0" smtClean="0"/>
              <a:t>Hybrid </a:t>
            </a:r>
            <a:r>
              <a:rPr lang="de-AT" dirty="0" err="1" smtClean="0"/>
              <a:t>approach</a:t>
            </a:r>
            <a:endParaRPr lang="de-AT" dirty="0" smtClean="0"/>
          </a:p>
          <a:p>
            <a:pPr lvl="1"/>
            <a:r>
              <a:rPr lang="de-AT" dirty="0" smtClean="0"/>
              <a:t>2D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err="1" smtClean="0"/>
              <a:t>Several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stacked</a:t>
            </a:r>
            <a:r>
              <a:rPr lang="de-AT" dirty="0" smtClean="0"/>
              <a:t> on top </a:t>
            </a:r>
            <a:r>
              <a:rPr lang="de-AT" dirty="0" err="1" smtClean="0"/>
              <a:t>each</a:t>
            </a:r>
            <a:r>
              <a:rPr lang="de-AT" dirty="0" smtClean="0"/>
              <a:t> </a:t>
            </a:r>
            <a:r>
              <a:rPr lang="de-AT" dirty="0" err="1" smtClean="0"/>
              <a:t>other</a:t>
            </a:r>
            <a:endParaRPr lang="de-AT" dirty="0" smtClean="0"/>
          </a:p>
          <a:p>
            <a:pPr lvl="1"/>
            <a:r>
              <a:rPr lang="de-AT" dirty="0" err="1" smtClean="0"/>
              <a:t>Each</a:t>
            </a:r>
            <a:r>
              <a:rPr lang="de-AT" dirty="0" smtClean="0"/>
              <a:t> material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constant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whole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endParaRPr lang="de-AT" dirty="0"/>
          </a:p>
        </p:txBody>
      </p:sp>
      <p:pic>
        <p:nvPicPr>
          <p:cNvPr id="5122" name="Picture 2" descr="C:\Users\Sly\Dropbox\Uni\Seminar aus Computergraphik\snap\snap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10327"/>
          <a:stretch/>
        </p:blipFill>
        <p:spPr bwMode="auto">
          <a:xfrm>
            <a:off x="5148064" y="1052736"/>
            <a:ext cx="380047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7"/>
          <p:cNvSpPr txBox="1">
            <a:spLocks/>
          </p:cNvSpPr>
          <p:nvPr/>
        </p:nvSpPr>
        <p:spPr bwMode="auto">
          <a:xfrm>
            <a:off x="179512" y="908720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36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de-AT" kern="0" dirty="0" smtClean="0"/>
              <a:t>Solution: </a:t>
            </a:r>
            <a:r>
              <a:rPr lang="de-AT" kern="0" dirty="0" err="1" smtClean="0"/>
              <a:t>Layerd</a:t>
            </a:r>
            <a:r>
              <a:rPr lang="de-AT" kern="0" dirty="0" smtClean="0"/>
              <a:t> </a:t>
            </a:r>
            <a:r>
              <a:rPr lang="de-AT" kern="0" dirty="0" err="1" smtClean="0"/>
              <a:t>data</a:t>
            </a:r>
            <a:r>
              <a:rPr lang="de-AT" kern="0" dirty="0" smtClean="0"/>
              <a:t> </a:t>
            </a:r>
            <a:r>
              <a:rPr lang="de-AT" kern="0" dirty="0" err="1" smtClean="0"/>
              <a:t>structute</a:t>
            </a:r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2168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ly\Dropbox\Uni\Seminar aus Computergraphik\snap_2nd\snap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16117"/>
            <a:ext cx="6912768" cy="30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Erosion-</a:t>
            </a:r>
            <a:r>
              <a:rPr lang="de-AT" sz="2400" dirty="0" err="1" smtClean="0"/>
              <a:t>based</a:t>
            </a:r>
            <a:r>
              <a:rPr lang="de-AT" sz="2400" dirty="0" smtClean="0"/>
              <a:t> </a:t>
            </a:r>
            <a:r>
              <a:rPr lang="de-AT" sz="2400" dirty="0" err="1" smtClean="0"/>
              <a:t>terrain</a:t>
            </a:r>
            <a:r>
              <a:rPr lang="de-AT" sz="2400" dirty="0" smtClean="0"/>
              <a:t> </a:t>
            </a:r>
            <a:r>
              <a:rPr lang="de-AT" sz="2400" dirty="0" err="1" smtClean="0"/>
              <a:t>generation</a:t>
            </a:r>
            <a:r>
              <a:rPr lang="de-AT" sz="2400" dirty="0" smtClean="0"/>
              <a:t> &amp; </a:t>
            </a:r>
            <a:r>
              <a:rPr lang="de-AT" sz="2400" dirty="0" err="1" smtClean="0"/>
              <a:t>modification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2232918"/>
          </a:xfrm>
        </p:spPr>
        <p:txBody>
          <a:bodyPr/>
          <a:lstStyle/>
          <a:p>
            <a:r>
              <a:rPr lang="de-AT" dirty="0" smtClean="0"/>
              <a:t>Erosion </a:t>
            </a:r>
            <a:r>
              <a:rPr lang="en-GB" dirty="0" smtClean="0"/>
              <a:t>deforms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over</a:t>
            </a:r>
            <a:r>
              <a:rPr lang="de-AT" dirty="0" smtClean="0"/>
              <a:t> time</a:t>
            </a:r>
          </a:p>
          <a:p>
            <a:r>
              <a:rPr lang="de-AT" dirty="0" err="1" smtClean="0"/>
              <a:t>Letting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erroded</a:t>
            </a:r>
            <a:r>
              <a:rPr lang="de-AT" dirty="0" smtClean="0"/>
              <a:t> </a:t>
            </a:r>
            <a:r>
              <a:rPr lang="de-AT" dirty="0" err="1" smtClean="0"/>
              <a:t>produced</a:t>
            </a:r>
            <a:r>
              <a:rPr lang="de-AT" dirty="0" smtClean="0"/>
              <a:t> </a:t>
            </a:r>
            <a:r>
              <a:rPr lang="de-AT" dirty="0" err="1" smtClean="0"/>
              <a:t>realistic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 smtClean="0"/>
          </a:p>
          <a:p>
            <a:r>
              <a:rPr lang="de-AT" dirty="0" err="1" smtClean="0"/>
              <a:t>Visually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physically</a:t>
            </a:r>
            <a:r>
              <a:rPr lang="de-AT" dirty="0" smtClean="0"/>
              <a:t> plausible </a:t>
            </a:r>
            <a:r>
              <a:rPr lang="de-AT" dirty="0" err="1" smtClean="0"/>
              <a:t>surfaces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created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132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ly\Dropbox\Uni\Seminar aus Computergraphik\snap_2nd\sna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23" y="2780928"/>
            <a:ext cx="4104109" cy="37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Fluids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big</a:t>
            </a:r>
            <a:r>
              <a:rPr lang="de-AT" dirty="0" smtClean="0"/>
              <a:t> </a:t>
            </a:r>
            <a:r>
              <a:rPr lang="de-AT" dirty="0" err="1" smtClean="0"/>
              <a:t>influences</a:t>
            </a:r>
            <a:r>
              <a:rPr lang="de-AT" dirty="0" smtClean="0"/>
              <a:t> on </a:t>
            </a:r>
            <a:r>
              <a:rPr lang="de-AT" dirty="0" err="1" smtClean="0"/>
              <a:t>overall</a:t>
            </a:r>
            <a:r>
              <a:rPr lang="de-AT" dirty="0" smtClean="0"/>
              <a:t> </a:t>
            </a:r>
            <a:r>
              <a:rPr lang="de-AT" dirty="0" err="1" smtClean="0"/>
              <a:t>look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tarrain</a:t>
            </a:r>
            <a:endParaRPr lang="de-AT" dirty="0"/>
          </a:p>
          <a:p>
            <a:r>
              <a:rPr lang="de-AT" dirty="0" err="1" smtClean="0"/>
              <a:t>Water</a:t>
            </a:r>
            <a:r>
              <a:rPr lang="de-AT" dirty="0" smtClean="0"/>
              <a:t> </a:t>
            </a:r>
            <a:r>
              <a:rPr lang="de-AT" dirty="0" err="1" smtClean="0"/>
              <a:t>transports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adds</a:t>
            </a:r>
            <a:r>
              <a:rPr lang="de-AT" dirty="0" smtClean="0"/>
              <a:t> / </a:t>
            </a:r>
            <a:r>
              <a:rPr lang="de-AT" dirty="0" err="1" smtClean="0"/>
              <a:t>removes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</a:t>
            </a: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scene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61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Calculations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done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 smtClean="0"/>
              <a:t> </a:t>
            </a:r>
            <a:r>
              <a:rPr lang="de-AT" dirty="0" err="1" smtClean="0"/>
              <a:t>using</a:t>
            </a:r>
            <a:r>
              <a:rPr lang="de-AT" dirty="0" smtClean="0"/>
              <a:t> </a:t>
            </a:r>
            <a:r>
              <a:rPr lang="de-AT" dirty="0" err="1" smtClean="0"/>
              <a:t>simplified</a:t>
            </a:r>
            <a:r>
              <a:rPr lang="de-AT" dirty="0" smtClean="0"/>
              <a:t> </a:t>
            </a:r>
            <a:r>
              <a:rPr lang="de-AT" dirty="0" err="1" smtClean="0"/>
              <a:t>Navier</a:t>
            </a:r>
            <a:r>
              <a:rPr lang="de-AT" dirty="0" smtClean="0"/>
              <a:t>-Stokes </a:t>
            </a:r>
            <a:r>
              <a:rPr lang="de-AT" dirty="0" err="1" smtClean="0"/>
              <a:t>equations</a:t>
            </a:r>
            <a:endParaRPr lang="de-AT" dirty="0" smtClean="0"/>
          </a:p>
          <a:p>
            <a:r>
              <a:rPr lang="de-AT" dirty="0" err="1" smtClean="0"/>
              <a:t>Some</a:t>
            </a:r>
            <a:r>
              <a:rPr lang="de-AT" dirty="0" smtClean="0"/>
              <a:t> 3D </a:t>
            </a:r>
            <a:r>
              <a:rPr lang="de-AT" dirty="0" err="1" smtClean="0"/>
              <a:t>information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discarded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speed</a:t>
            </a:r>
            <a:endParaRPr lang="de-AT" dirty="0" smtClean="0"/>
          </a:p>
          <a:p>
            <a:r>
              <a:rPr lang="de-AT" dirty="0" smtClean="0"/>
              <a:t>Primary </a:t>
            </a:r>
            <a:r>
              <a:rPr lang="de-AT" dirty="0" err="1" smtClean="0"/>
              <a:t>focus</a:t>
            </a:r>
            <a:r>
              <a:rPr lang="de-AT" dirty="0" smtClean="0"/>
              <a:t>: </a:t>
            </a:r>
            <a:r>
              <a:rPr lang="de-AT" dirty="0" err="1" smtClean="0"/>
              <a:t>movement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2050" name="Picture 2" descr="C:\Users\Sly\Dropbox\Uni\Seminar aus Computergraphik\snap_2nd\snap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98070"/>
            <a:ext cx="7525115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All </a:t>
            </a:r>
            <a:r>
              <a:rPr lang="de-AT" dirty="0" err="1" smtClean="0"/>
              <a:t>materials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specific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Sediment </a:t>
            </a:r>
            <a:r>
              <a:rPr lang="de-AT" dirty="0" err="1" smtClean="0"/>
              <a:t>capacity</a:t>
            </a:r>
            <a:endParaRPr lang="de-AT" dirty="0" smtClean="0"/>
          </a:p>
          <a:p>
            <a:pPr lvl="1"/>
            <a:r>
              <a:rPr lang="de-AT" dirty="0" smtClean="0"/>
              <a:t>Deposition rate</a:t>
            </a:r>
          </a:p>
          <a:p>
            <a:pPr lvl="1"/>
            <a:r>
              <a:rPr lang="de-AT" dirty="0" err="1" smtClean="0"/>
              <a:t>Dissolving</a:t>
            </a:r>
            <a:r>
              <a:rPr lang="de-AT" dirty="0" smtClean="0"/>
              <a:t> rate</a:t>
            </a:r>
          </a:p>
          <a:p>
            <a:pPr marL="539750" lvl="1" indent="0">
              <a:buNone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3074" name="Picture 2" descr="C:\Users\Sly\Dropbox\Uni\Seminar aus Computergraphik\snap_2nd\sna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7" y="3106293"/>
            <a:ext cx="7969253" cy="32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Calculation</a:t>
            </a:r>
            <a:r>
              <a:rPr lang="de-AT" dirty="0" smtClean="0"/>
              <a:t> </a:t>
            </a:r>
            <a:r>
              <a:rPr lang="de-AT" dirty="0" err="1" smtClean="0"/>
              <a:t>requires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attributes</a:t>
            </a:r>
            <a:r>
              <a:rPr lang="de-AT" dirty="0" smtClean="0"/>
              <a:t> (last </a:t>
            </a:r>
            <a:r>
              <a:rPr lang="de-AT" dirty="0" err="1" smtClean="0"/>
              <a:t>slide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Allready</a:t>
            </a:r>
            <a:r>
              <a:rPr lang="de-AT" dirty="0" smtClean="0"/>
              <a:t> </a:t>
            </a:r>
            <a:r>
              <a:rPr lang="de-AT" dirty="0" err="1" smtClean="0"/>
              <a:t>dissolved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in </a:t>
            </a:r>
            <a:r>
              <a:rPr lang="de-AT" dirty="0" err="1" smtClean="0"/>
              <a:t>the</a:t>
            </a:r>
            <a:r>
              <a:rPr lang="de-AT" dirty="0" smtClean="0"/>
              <a:t> fluid</a:t>
            </a:r>
          </a:p>
          <a:p>
            <a:pPr lvl="1"/>
            <a:r>
              <a:rPr lang="de-AT" dirty="0"/>
              <a:t>Surface </a:t>
            </a:r>
            <a:r>
              <a:rPr lang="de-AT" dirty="0" err="1"/>
              <a:t>gradient</a:t>
            </a:r>
            <a:endParaRPr lang="de-AT" dirty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velocity</a:t>
            </a:r>
            <a:endParaRPr lang="de-AT" dirty="0" smtClean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accelleration</a:t>
            </a:r>
            <a:endParaRPr lang="de-AT" dirty="0" smtClean="0"/>
          </a:p>
        </p:txBody>
      </p:sp>
      <p:pic>
        <p:nvPicPr>
          <p:cNvPr id="4098" name="Picture 2" descr="C:\Users\Sly\Dropbox\Uni\Seminar aus Computergraphik\snap_2nd\sna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10" y="2636913"/>
            <a:ext cx="410824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9" y="908050"/>
            <a:ext cx="6558462" cy="5545138"/>
          </a:xfrm>
        </p:spPr>
      </p:pic>
    </p:spTree>
    <p:extLst>
      <p:ext uri="{BB962C8B-B14F-4D97-AF65-F5344CB8AC3E}">
        <p14:creationId xmlns:p14="http://schemas.microsoft.com/office/powerpoint/2010/main" val="33436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792758"/>
          </a:xfrm>
        </p:spPr>
        <p:txBody>
          <a:bodyPr/>
          <a:lstStyle/>
          <a:p>
            <a:r>
              <a:rPr lang="de-AT" dirty="0" err="1" smtClean="0"/>
              <a:t>Particle-based</a:t>
            </a:r>
            <a:r>
              <a:rPr lang="de-AT" dirty="0" smtClean="0"/>
              <a:t> </a:t>
            </a:r>
            <a:r>
              <a:rPr lang="de-AT" dirty="0" err="1" smtClean="0"/>
              <a:t>erostion</a:t>
            </a:r>
            <a:r>
              <a:rPr lang="de-AT" dirty="0" smtClean="0"/>
              <a:t> </a:t>
            </a:r>
            <a:r>
              <a:rPr lang="de-AT" dirty="0" err="1" smtClean="0"/>
              <a:t>system</a:t>
            </a:r>
            <a:endParaRPr lang="de-AT" dirty="0" smtClean="0"/>
          </a:p>
          <a:p>
            <a:endParaRPr lang="de-AT" dirty="0"/>
          </a:p>
        </p:txBody>
      </p:sp>
      <p:pic>
        <p:nvPicPr>
          <p:cNvPr id="1028" name="Picture 4" descr="C:\Users\Sly\Dropbox\Uni\Seminar aus Computergraphik\GIT\Seminar_aus_Computergraphik\Report\KBKS09\illustratio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88" y="3914530"/>
            <a:ext cx="4674499" cy="2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ly\Dropbox\Uni\Seminar aus Computergraphik\GIT\Seminar_aus_Computergraphik\Report\KBKS09\illustr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1" y="1628800"/>
            <a:ext cx="4208075" cy="26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7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 smtClean="0"/>
              <a:t>Two</a:t>
            </a:r>
            <a:r>
              <a:rPr lang="de-AT" dirty="0" smtClean="0"/>
              <a:t> different </a:t>
            </a:r>
            <a:r>
              <a:rPr lang="de-AT" dirty="0" err="1" smtClean="0"/>
              <a:t>approaches</a:t>
            </a:r>
            <a:r>
              <a:rPr lang="de-AT" dirty="0" smtClean="0"/>
              <a:t>:</a:t>
            </a:r>
          </a:p>
          <a:p>
            <a:r>
              <a:rPr lang="de-AT" dirty="0" err="1" smtClean="0"/>
              <a:t>Eulerian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smtClean="0"/>
              <a:t>Focus on </a:t>
            </a:r>
            <a:r>
              <a:rPr lang="de-AT" dirty="0" err="1" smtClean="0"/>
              <a:t>hydraulic</a:t>
            </a:r>
            <a:r>
              <a:rPr lang="de-AT" dirty="0" smtClean="0"/>
              <a:t> </a:t>
            </a:r>
            <a:r>
              <a:rPr lang="de-AT" dirty="0" err="1" smtClean="0"/>
              <a:t>erosion</a:t>
            </a:r>
            <a:endParaRPr lang="de-AT" dirty="0" smtClean="0"/>
          </a:p>
          <a:p>
            <a:pPr lvl="1"/>
            <a:r>
              <a:rPr lang="de-AT" dirty="0" smtClean="0"/>
              <a:t>Hybrid-</a:t>
            </a:r>
            <a:r>
              <a:rPr lang="de-AT" dirty="0" err="1" smtClean="0"/>
              <a:t>approaches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real-time </a:t>
            </a:r>
            <a:r>
              <a:rPr lang="de-AT" dirty="0" err="1" smtClean="0"/>
              <a:t>compatibility</a:t>
            </a:r>
            <a:endParaRPr lang="de-AT" dirty="0" smtClean="0"/>
          </a:p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Somth</a:t>
            </a:r>
            <a:r>
              <a:rPr lang="de-AT" dirty="0" smtClean="0"/>
              <a:t> </a:t>
            </a:r>
            <a:r>
              <a:rPr lang="de-AT" dirty="0" err="1" smtClean="0"/>
              <a:t>Particle</a:t>
            </a:r>
            <a:r>
              <a:rPr lang="de-AT" dirty="0" smtClean="0"/>
              <a:t> </a:t>
            </a:r>
            <a:r>
              <a:rPr lang="de-AT" dirty="0" err="1" smtClean="0"/>
              <a:t>Hydrodynamics</a:t>
            </a:r>
            <a:r>
              <a:rPr lang="de-AT" dirty="0" smtClean="0"/>
              <a:t> (SPH)</a:t>
            </a:r>
          </a:p>
          <a:p>
            <a:pPr lvl="1"/>
            <a:r>
              <a:rPr lang="de-AT" dirty="0" smtClean="0"/>
              <a:t>Also </a:t>
            </a:r>
            <a:r>
              <a:rPr lang="de-AT" dirty="0" err="1" smtClean="0"/>
              <a:t>often</a:t>
            </a:r>
            <a:r>
              <a:rPr lang="de-AT" dirty="0" smtClean="0"/>
              <a:t> </a:t>
            </a:r>
            <a:r>
              <a:rPr lang="de-AT" dirty="0" err="1" smtClean="0"/>
              <a:t>used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hybrid </a:t>
            </a:r>
            <a:r>
              <a:rPr lang="de-AT" dirty="0" err="1" smtClean="0"/>
              <a:t>approaches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35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434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ly\Dropbox\Uni\Seminar aus Computergraphik\GIT\Seminar_aus_Computergraphik\Report\KBKS09\donoraccep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72" y="1988840"/>
            <a:ext cx="339662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ly\Dropbox\Uni\Seminar aus Computergraphik\GIT\Seminar_aus_Computergraphik\Report\KBKS09\boundar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63" y="4653136"/>
            <a:ext cx="4533793" cy="17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473700"/>
          </a:xfrm>
        </p:spPr>
        <p:txBody>
          <a:bodyPr/>
          <a:lstStyle/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r>
              <a:rPr lang="de-AT" dirty="0" smtClean="0"/>
              <a:t> (</a:t>
            </a:r>
            <a:r>
              <a:rPr lang="de-AT" dirty="0" err="1" smtClean="0"/>
              <a:t>continued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Donor-Acceptor</a:t>
            </a:r>
            <a:r>
              <a:rPr lang="de-AT" dirty="0" smtClean="0"/>
              <a:t> </a:t>
            </a:r>
            <a:r>
              <a:rPr lang="de-AT" dirty="0" err="1" smtClean="0"/>
              <a:t>Scheme</a:t>
            </a:r>
            <a:r>
              <a:rPr lang="de-AT" dirty="0" smtClean="0"/>
              <a:t>:</a:t>
            </a:r>
          </a:p>
          <a:p>
            <a:pPr lvl="2"/>
            <a:endParaRPr lang="de-AT" dirty="0"/>
          </a:p>
          <a:p>
            <a:pPr lvl="2"/>
            <a:endParaRPr lang="de-AT" sz="3200" dirty="0" smtClean="0"/>
          </a:p>
          <a:p>
            <a:pPr lvl="2"/>
            <a:endParaRPr lang="de-AT" sz="3200" dirty="0" smtClean="0"/>
          </a:p>
          <a:p>
            <a:pPr lvl="2"/>
            <a:endParaRPr lang="de-AT" dirty="0"/>
          </a:p>
          <a:p>
            <a:pPr lvl="1"/>
            <a:r>
              <a:rPr lang="de-AT" dirty="0" err="1" smtClean="0"/>
              <a:t>Boundary</a:t>
            </a:r>
            <a:r>
              <a:rPr lang="de-AT" dirty="0" smtClean="0"/>
              <a:t> </a:t>
            </a:r>
            <a:r>
              <a:rPr lang="de-AT" dirty="0" err="1" smtClean="0"/>
              <a:t>particles</a:t>
            </a:r>
            <a:r>
              <a:rPr lang="de-AT" dirty="0" smtClean="0"/>
              <a:t>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36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5957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796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involving</a:t>
            </a:r>
            <a:r>
              <a:rPr lang="de-AT" dirty="0" smtClean="0"/>
              <a:t> a </a:t>
            </a:r>
            <a:r>
              <a:rPr lang="de-AT" dirty="0" err="1" smtClean="0"/>
              <a:t>lot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physics</a:t>
            </a:r>
            <a:endParaRPr lang="de-AT" dirty="0" smtClean="0"/>
          </a:p>
          <a:p>
            <a:r>
              <a:rPr lang="de-AT" dirty="0" smtClean="0"/>
              <a:t>Not </a:t>
            </a:r>
            <a:r>
              <a:rPr lang="de-AT" dirty="0" err="1" smtClean="0"/>
              <a:t>only</a:t>
            </a:r>
            <a:r>
              <a:rPr lang="de-AT" dirty="0" smtClean="0"/>
              <a:t> </a:t>
            </a:r>
            <a:r>
              <a:rPr lang="de-AT" dirty="0" err="1" smtClean="0"/>
              <a:t>surface</a:t>
            </a:r>
            <a:r>
              <a:rPr lang="de-AT" dirty="0" smtClean="0"/>
              <a:t> </a:t>
            </a:r>
            <a:r>
              <a:rPr lang="de-AT" dirty="0" err="1" smtClean="0"/>
              <a:t>effects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concidered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38</a:t>
            </a:fld>
            <a:endParaRPr lang="de-AT" dirty="0"/>
          </a:p>
        </p:txBody>
      </p:sp>
      <p:pic>
        <p:nvPicPr>
          <p:cNvPr id="6147" name="Picture 3" descr="C:\Users\Sly\Dropbox\Uni\Seminar aus Computergraphik\snap\8494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8472306" cy="25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A </a:t>
            </a:r>
            <a:r>
              <a:rPr lang="de-AT" dirty="0" err="1" smtClean="0"/>
              <a:t>variety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phsical</a:t>
            </a:r>
            <a:r>
              <a:rPr lang="de-AT" dirty="0" smtClean="0"/>
              <a:t> </a:t>
            </a:r>
            <a:r>
              <a:rPr lang="de-AT" dirty="0" err="1" smtClean="0"/>
              <a:t>phenomena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taken</a:t>
            </a:r>
            <a:r>
              <a:rPr lang="de-AT" dirty="0" smtClean="0"/>
              <a:t> </a:t>
            </a:r>
            <a:r>
              <a:rPr lang="de-AT" dirty="0" err="1" smtClean="0"/>
              <a:t>into</a:t>
            </a:r>
            <a:r>
              <a:rPr lang="de-AT" dirty="0" smtClean="0"/>
              <a:t> </a:t>
            </a:r>
            <a:r>
              <a:rPr lang="de-AT" dirty="0" err="1" smtClean="0"/>
              <a:t>account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  <p:pic>
        <p:nvPicPr>
          <p:cNvPr id="6146" name="Picture 2" descr="C:\Users\Sly\Dropbox\Uni\Seminar aus Computergraphik\snap\890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"/>
          <a:stretch/>
        </p:blipFill>
        <p:spPr bwMode="auto">
          <a:xfrm>
            <a:off x="179512" y="2204864"/>
            <a:ext cx="8755638" cy="3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Powerful data structure for terrain creation</a:t>
            </a:r>
          </a:p>
          <a:p>
            <a:pPr eaLnBrk="1" hangingPunct="1"/>
            <a:r>
              <a:rPr lang="en-US" dirty="0" smtClean="0"/>
              <a:t>River networks</a:t>
            </a:r>
          </a:p>
          <a:p>
            <a:pPr eaLnBrk="1" hangingPunct="1"/>
            <a:r>
              <a:rPr lang="en-US" dirty="0" smtClean="0"/>
              <a:t>Tectonic uplift</a:t>
            </a:r>
          </a:p>
          <a:p>
            <a:pPr eaLnBrk="1" hangingPunct="1"/>
            <a:r>
              <a:rPr lang="en-US" dirty="0" smtClean="0"/>
              <a:t>3D </a:t>
            </a:r>
            <a:r>
              <a:rPr lang="en-US" dirty="0"/>
              <a:t>data </a:t>
            </a:r>
            <a:r>
              <a:rPr lang="en-US" dirty="0" smtClean="0"/>
              <a:t>structures</a:t>
            </a:r>
            <a:endParaRPr lang="en-US" dirty="0"/>
          </a:p>
          <a:p>
            <a:pPr eaLnBrk="1" hangingPunct="1"/>
            <a:r>
              <a:rPr lang="en-US" dirty="0" smtClean="0"/>
              <a:t>Erosion through </a:t>
            </a:r>
            <a:r>
              <a:rPr lang="en-US" dirty="0"/>
              <a:t>fluids and </a:t>
            </a:r>
            <a:r>
              <a:rPr lang="en-US" dirty="0" smtClean="0"/>
              <a:t>sediment </a:t>
            </a:r>
            <a:r>
              <a:rPr lang="en-US" dirty="0"/>
              <a:t>Transport</a:t>
            </a:r>
          </a:p>
          <a:p>
            <a:pPr eaLnBrk="1" hangingPunct="1"/>
            <a:r>
              <a:rPr lang="en-US" dirty="0" smtClean="0"/>
              <a:t>Particle </a:t>
            </a:r>
            <a:r>
              <a:rPr lang="en-US" dirty="0"/>
              <a:t>based models</a:t>
            </a:r>
          </a:p>
          <a:p>
            <a:pPr eaLnBrk="1" hangingPunct="1"/>
            <a:r>
              <a:rPr lang="en-US" dirty="0" smtClean="0"/>
              <a:t>Heat transfer </a:t>
            </a:r>
            <a:r>
              <a:rPr lang="en-US" dirty="0"/>
              <a:t>systems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40</a:t>
            </a:fld>
            <a:endParaRPr lang="de-AT" dirty="0"/>
          </a:p>
        </p:txBody>
      </p:sp>
      <p:pic>
        <p:nvPicPr>
          <p:cNvPr id="7176" name="Picture 8" descr="C:\Users\Sly\Dropbox\Uni\Seminar aus Computergraphik\snap\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556792"/>
            <a:ext cx="2016224" cy="23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ly\Dropbox\Uni\Seminar aus Computergraphik\snap\f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52" y="1557074"/>
            <a:ext cx="2086580" cy="23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ly\Dropbox\Uni\Seminar aus Computergraphik\snap\a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9" y="4627408"/>
            <a:ext cx="222277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ly\Dropbox\Uni\Seminar aus Computergraphik\snap\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262" y="4101988"/>
            <a:ext cx="2750210" cy="23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Sly\Dropbox\Uni\Seminar aus Computergraphik\snap\c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088232" cy="14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Sly\Dropbox\Uni\Seminar aus Computergraphik\snap\d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7075"/>
            <a:ext cx="2016224" cy="2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Radiation, </a:t>
            </a:r>
            <a:r>
              <a:rPr lang="de-AT" dirty="0" err="1" smtClean="0"/>
              <a:t>reflection</a:t>
            </a:r>
            <a:r>
              <a:rPr lang="de-AT" dirty="0" smtClean="0"/>
              <a:t>, </a:t>
            </a:r>
            <a:r>
              <a:rPr lang="de-AT" dirty="0" err="1" smtClean="0"/>
              <a:t>convection</a:t>
            </a:r>
            <a:r>
              <a:rPr lang="de-AT" dirty="0" smtClean="0"/>
              <a:t>, …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468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Convection</a:t>
            </a:r>
            <a:r>
              <a:rPr lang="de-AT" dirty="0" smtClean="0"/>
              <a:t>, </a:t>
            </a:r>
            <a:r>
              <a:rPr lang="de-AT" dirty="0" err="1" smtClean="0"/>
              <a:t>temperature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freezing</a:t>
            </a:r>
            <a:r>
              <a:rPr lang="de-AT" dirty="0" smtClean="0"/>
              <a:t> </a:t>
            </a:r>
            <a:r>
              <a:rPr lang="de-AT" dirty="0" err="1" smtClean="0"/>
              <a:t>water</a:t>
            </a:r>
            <a:endParaRPr lang="de-AT" dirty="0"/>
          </a:p>
        </p:txBody>
      </p:sp>
      <p:pic>
        <p:nvPicPr>
          <p:cNvPr id="10242" name="Picture 2" descr="C:\Users\Sly\Dropbox\Uni\Seminar aus Computergraphik\snap\h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629202" cy="16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ly\Dropbox\Uni\Seminar aus Computergraphik\snap\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629202" cy="24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The Pipeline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42</a:t>
            </a:fld>
            <a:endParaRPr lang="de-AT" dirty="0"/>
          </a:p>
        </p:txBody>
      </p:sp>
      <p:pic>
        <p:nvPicPr>
          <p:cNvPr id="8194" name="Picture 2" descr="C:\Users\Sly\Dropbox\Uni\Seminar aus Computergraphik\snap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5786"/>
            <a:ext cx="2945952" cy="2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ly\Dropbox\Uni\Seminar aus Computergraphik\snap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5544616" cy="21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ly\Dropbox\Uni\Seminar aus Computergraphik\snap\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81" y="1453778"/>
            <a:ext cx="2965191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unten 7"/>
          <p:cNvSpPr/>
          <p:nvPr/>
        </p:nvSpPr>
        <p:spPr bwMode="auto">
          <a:xfrm rot="-1500000">
            <a:off x="754307" y="3989382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Pfeil nach unten 12"/>
          <p:cNvSpPr/>
          <p:nvPr/>
        </p:nvSpPr>
        <p:spPr bwMode="auto">
          <a:xfrm rot="12300000">
            <a:off x="7597646" y="4065034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43</a:t>
            </a:fld>
            <a:endParaRPr lang="de-AT" dirty="0"/>
          </a:p>
        </p:txBody>
      </p:sp>
      <p:pic>
        <p:nvPicPr>
          <p:cNvPr id="9219" name="Picture 3" descr="C:\Users\Sly\Dropbox\Uni\Seminar aus Computergraphik\snap\2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ly\Dropbox\Uni\Seminar aus Computergraphik\snap\11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1394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ly\Dropbox\Uni\Seminar aus Computergraphik\snap\1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4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Sly\Dropbox\Uni\Seminar aus Computergraphik\snap\2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71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9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8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45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2468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46</a:t>
            </a:fld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4846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477778"/>
            <a:ext cx="8856662" cy="4334244"/>
          </a:xfrm>
        </p:spPr>
      </p:pic>
    </p:spTree>
    <p:extLst>
      <p:ext uri="{BB962C8B-B14F-4D97-AF65-F5344CB8AC3E}">
        <p14:creationId xmlns:p14="http://schemas.microsoft.com/office/powerpoint/2010/main" val="841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End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AT" sz="7200" dirty="0" err="1" smtClean="0"/>
              <a:t>Questions</a:t>
            </a:r>
            <a:r>
              <a:rPr lang="de-AT" sz="7200" dirty="0" smtClean="0"/>
              <a:t>?</a:t>
            </a:r>
            <a:endParaRPr lang="de-AT" sz="7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19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 &amp; References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de-AT" sz="1200" dirty="0"/>
              <a:t>[BF01] BENES B., FORSBACH R.: </a:t>
            </a:r>
            <a:r>
              <a:rPr lang="de-AT" sz="1200" dirty="0" err="1" smtClean="0"/>
              <a:t>Layered</a:t>
            </a:r>
            <a:r>
              <a:rPr lang="de-AT" sz="1200" dirty="0" smtClean="0"/>
              <a:t> </a:t>
            </a:r>
            <a:r>
              <a:rPr lang="de-AT" sz="1200" dirty="0" err="1" smtClean="0"/>
              <a:t>data</a:t>
            </a:r>
            <a:r>
              <a:rPr lang="de-AT" sz="1200" dirty="0" smtClean="0"/>
              <a:t> </a:t>
            </a:r>
            <a:r>
              <a:rPr lang="de-AT" sz="1200" dirty="0" err="1" smtClean="0"/>
              <a:t>representation</a:t>
            </a:r>
            <a:r>
              <a:rPr lang="de-AT" sz="1200" dirty="0" smtClean="0"/>
              <a:t> </a:t>
            </a:r>
            <a:r>
              <a:rPr lang="de-AT" sz="1200" dirty="0" err="1" smtClean="0"/>
              <a:t>for</a:t>
            </a:r>
            <a:r>
              <a:rPr lang="de-AT" sz="1200" dirty="0" smtClean="0"/>
              <a:t> </a:t>
            </a:r>
            <a:r>
              <a:rPr lang="de-AT" sz="1200" dirty="0" err="1" smtClean="0"/>
              <a:t>visual</a:t>
            </a:r>
            <a:r>
              <a:rPr lang="de-AT" sz="1200" dirty="0" smtClean="0"/>
              <a:t> </a:t>
            </a:r>
            <a:r>
              <a:rPr lang="de-AT" sz="1200" dirty="0" err="1" smtClean="0"/>
              <a:t>simulation</a:t>
            </a:r>
            <a:r>
              <a:rPr lang="de-AT" sz="1200" dirty="0" smtClean="0"/>
              <a:t> </a:t>
            </a:r>
            <a:r>
              <a:rPr lang="de-AT" sz="1200" dirty="0" err="1" smtClean="0"/>
              <a:t>of</a:t>
            </a:r>
            <a:r>
              <a:rPr lang="de-AT" sz="1200" dirty="0" smtClean="0"/>
              <a:t> </a:t>
            </a:r>
            <a:r>
              <a:rPr lang="de-AT" sz="1200" dirty="0" err="1" smtClean="0"/>
              <a:t>terrain</a:t>
            </a:r>
            <a:r>
              <a:rPr lang="de-AT" sz="1200" dirty="0" smtClean="0"/>
              <a:t> </a:t>
            </a:r>
            <a:r>
              <a:rPr lang="de-AT" sz="1200" dirty="0" err="1" smtClean="0"/>
              <a:t>erosion</a:t>
            </a:r>
            <a:r>
              <a:rPr lang="de-AT" sz="1200" dirty="0"/>
              <a:t>. </a:t>
            </a:r>
            <a:r>
              <a:rPr lang="de-AT" sz="1200" dirty="0" smtClean="0"/>
              <a:t>In Computer Graphics, Spring Conference </a:t>
            </a:r>
            <a:r>
              <a:rPr lang="de-AT" sz="1200" dirty="0"/>
              <a:t>on, 2001. (2001), IEEE, pp. 80–86. </a:t>
            </a:r>
            <a:r>
              <a:rPr lang="de-AT" sz="1200" dirty="0" smtClean="0"/>
              <a:t>10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AT" sz="1200" dirty="0" smtClean="0"/>
              <a:t>[CBC</a:t>
            </a:r>
            <a:r>
              <a:rPr lang="de-AT" sz="1200" dirty="0"/>
              <a:t>∗16] CORDONNIER G., BRAUN J., CANI M.-P., BENES B., GALIN E., PEYTAVIE A., GUÉRIN E.: Large </a:t>
            </a:r>
            <a:r>
              <a:rPr lang="de-AT" sz="1200" dirty="0" err="1"/>
              <a:t>scale</a:t>
            </a:r>
            <a:r>
              <a:rPr lang="de-AT" sz="1200" dirty="0"/>
              <a:t> </a:t>
            </a:r>
            <a:r>
              <a:rPr lang="de-AT" sz="1200" dirty="0" err="1"/>
              <a:t>terrain</a:t>
            </a:r>
            <a:r>
              <a:rPr lang="de-AT" sz="1200" dirty="0"/>
              <a:t> </a:t>
            </a:r>
            <a:r>
              <a:rPr lang="de-AT" sz="1200" dirty="0" err="1"/>
              <a:t>generation</a:t>
            </a:r>
            <a:r>
              <a:rPr lang="de-AT" sz="1200" dirty="0"/>
              <a:t> </a:t>
            </a:r>
            <a:r>
              <a:rPr lang="de-AT" sz="1200" dirty="0" err="1"/>
              <a:t>from</a:t>
            </a:r>
            <a:r>
              <a:rPr lang="de-AT" sz="1200" dirty="0"/>
              <a:t> </a:t>
            </a:r>
            <a:r>
              <a:rPr lang="de-AT" sz="1200" dirty="0" err="1"/>
              <a:t>tectonic</a:t>
            </a:r>
            <a:r>
              <a:rPr lang="de-AT" sz="1200" dirty="0"/>
              <a:t> </a:t>
            </a:r>
            <a:r>
              <a:rPr lang="de-AT" sz="1200" dirty="0" err="1"/>
              <a:t>uplift</a:t>
            </a:r>
            <a:r>
              <a:rPr lang="de-AT" sz="1200" dirty="0"/>
              <a:t> </a:t>
            </a:r>
            <a:r>
              <a:rPr lang="de-AT" sz="1200" dirty="0" err="1"/>
              <a:t>and</a:t>
            </a:r>
            <a:r>
              <a:rPr lang="de-AT" sz="1200" dirty="0"/>
              <a:t> </a:t>
            </a:r>
            <a:r>
              <a:rPr lang="de-AT" sz="1200" dirty="0" err="1"/>
              <a:t>ﬂuvial</a:t>
            </a:r>
            <a:r>
              <a:rPr lang="de-AT" sz="1200" dirty="0"/>
              <a:t> </a:t>
            </a:r>
            <a:r>
              <a:rPr lang="de-AT" sz="1200" dirty="0" err="1"/>
              <a:t>erosion</a:t>
            </a:r>
            <a:r>
              <a:rPr lang="de-AT" sz="1200" dirty="0"/>
              <a:t>. In Computer Graphics Forum (2016), vol. 35, </a:t>
            </a:r>
            <a:r>
              <a:rPr lang="de-AT" sz="1200" dirty="0" err="1"/>
              <a:t>Wiley</a:t>
            </a:r>
            <a:r>
              <a:rPr lang="de-AT" sz="1200" dirty="0"/>
              <a:t> Online Library, pp. 165–175. </a:t>
            </a:r>
            <a:r>
              <a:rPr lang="de-AT" sz="1200" dirty="0" smtClean="0"/>
              <a:t>9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AT" sz="1200" dirty="0" smtClean="0"/>
              <a:t>[GGG</a:t>
            </a:r>
            <a:r>
              <a:rPr lang="de-AT" sz="1200" dirty="0"/>
              <a:t>∗13] GÉNEVAUX J.-D., GALIN E., GUÉRIN E., PEYTAVIE A., BENES B.: Terrain </a:t>
            </a:r>
            <a:r>
              <a:rPr lang="de-AT" sz="1200" dirty="0" err="1"/>
              <a:t>generation</a:t>
            </a:r>
            <a:r>
              <a:rPr lang="de-AT" sz="1200" dirty="0"/>
              <a:t> </a:t>
            </a:r>
            <a:r>
              <a:rPr lang="de-AT" sz="1200" dirty="0" err="1"/>
              <a:t>using</a:t>
            </a:r>
            <a:r>
              <a:rPr lang="de-AT" sz="1200" dirty="0"/>
              <a:t> </a:t>
            </a:r>
            <a:r>
              <a:rPr lang="de-AT" sz="1200" dirty="0" err="1"/>
              <a:t>procedural</a:t>
            </a:r>
            <a:r>
              <a:rPr lang="de-AT" sz="1200" dirty="0"/>
              <a:t> </a:t>
            </a:r>
            <a:r>
              <a:rPr lang="de-AT" sz="1200" dirty="0" err="1"/>
              <a:t>models</a:t>
            </a:r>
            <a:r>
              <a:rPr lang="de-AT" sz="1200" dirty="0"/>
              <a:t> </a:t>
            </a:r>
            <a:r>
              <a:rPr lang="de-AT" sz="1200" dirty="0" err="1"/>
              <a:t>based</a:t>
            </a:r>
            <a:r>
              <a:rPr lang="de-AT" sz="1200" dirty="0"/>
              <a:t> on </a:t>
            </a:r>
            <a:r>
              <a:rPr lang="de-AT" sz="1200" dirty="0" err="1"/>
              <a:t>hydrology</a:t>
            </a:r>
            <a:r>
              <a:rPr lang="de-AT" sz="1200" dirty="0"/>
              <a:t>. ACM Trans. Graph. 32, 4 (</a:t>
            </a:r>
            <a:r>
              <a:rPr lang="de-AT" sz="1200" dirty="0" err="1"/>
              <a:t>July</a:t>
            </a:r>
            <a:r>
              <a:rPr lang="de-AT" sz="1200" dirty="0"/>
              <a:t> 2013), 143:1– 143:13. URL: http://doi.acm.org/10.1145/2461912. 2461996, doi:10.1145/2461912.2461996. 1, </a:t>
            </a:r>
            <a:r>
              <a:rPr lang="de-AT" sz="1200" dirty="0" smtClean="0"/>
              <a:t>5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AT" sz="1200" dirty="0" smtClean="0"/>
              <a:t>[GGP</a:t>
            </a:r>
            <a:r>
              <a:rPr lang="de-AT" sz="1200" dirty="0"/>
              <a:t>∗15] GÃL’NEVAUX J.-D., GALIN E., PEYTAVIE A., GUÃL’RIN E., BRIQUET C., GROSBELLET F., BENES B.: Terrain </a:t>
            </a:r>
            <a:r>
              <a:rPr lang="de-AT" sz="1200" dirty="0" err="1"/>
              <a:t>modelling</a:t>
            </a:r>
            <a:r>
              <a:rPr lang="de-AT" sz="1200" dirty="0"/>
              <a:t> </a:t>
            </a:r>
            <a:r>
              <a:rPr lang="de-AT" sz="1200" dirty="0" err="1"/>
              <a:t>from</a:t>
            </a:r>
            <a:r>
              <a:rPr lang="de-AT" sz="1200" dirty="0"/>
              <a:t> </a:t>
            </a:r>
            <a:r>
              <a:rPr lang="de-AT" sz="1200" dirty="0" err="1"/>
              <a:t>feature</a:t>
            </a:r>
            <a:r>
              <a:rPr lang="de-AT" sz="1200" dirty="0"/>
              <a:t> primitives. Computer Graphics Forum 34, 6 (2015), 198– 210. URL: http://dx.doi.org/10.1111/cgf.12530, </a:t>
            </a:r>
            <a:r>
              <a:rPr lang="de-AT" sz="1200" dirty="0" err="1"/>
              <a:t>doi</a:t>
            </a:r>
            <a:r>
              <a:rPr lang="de-AT" sz="1200" dirty="0"/>
              <a:t>: 10.1111/cgf.12530. 1, </a:t>
            </a:r>
            <a:r>
              <a:rPr lang="de-AT" sz="1200" dirty="0" smtClean="0"/>
              <a:t>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AT" sz="1200" dirty="0" smtClean="0"/>
              <a:t>[KBKŠ09</a:t>
            </a:r>
            <a:r>
              <a:rPr lang="de-AT" sz="1200" dirty="0"/>
              <a:t>] KRIŠTOF P., BENEŠ B., KˇRIVÁNEK J., ŠT’AVA O.: </a:t>
            </a:r>
            <a:r>
              <a:rPr lang="de-AT" sz="1200" dirty="0" err="1"/>
              <a:t>Hydraulic</a:t>
            </a:r>
            <a:r>
              <a:rPr lang="de-AT" sz="1200" dirty="0"/>
              <a:t> </a:t>
            </a:r>
            <a:r>
              <a:rPr lang="de-AT" sz="1200" dirty="0" err="1"/>
              <a:t>erosion</a:t>
            </a:r>
            <a:r>
              <a:rPr lang="de-AT" sz="1200" dirty="0"/>
              <a:t> </a:t>
            </a:r>
            <a:r>
              <a:rPr lang="de-AT" sz="1200" dirty="0" err="1"/>
              <a:t>using</a:t>
            </a:r>
            <a:r>
              <a:rPr lang="de-AT" sz="1200" dirty="0"/>
              <a:t> </a:t>
            </a:r>
            <a:r>
              <a:rPr lang="de-AT" sz="1200" dirty="0" err="1"/>
              <a:t>smoothed</a:t>
            </a:r>
            <a:r>
              <a:rPr lang="de-AT" sz="1200" dirty="0"/>
              <a:t> </a:t>
            </a:r>
            <a:r>
              <a:rPr lang="de-AT" sz="1200" dirty="0" err="1"/>
              <a:t>particle</a:t>
            </a:r>
            <a:r>
              <a:rPr lang="de-AT" sz="1200" dirty="0"/>
              <a:t> </a:t>
            </a:r>
            <a:r>
              <a:rPr lang="de-AT" sz="1200" dirty="0" err="1"/>
              <a:t>hydrodynamics</a:t>
            </a:r>
            <a:r>
              <a:rPr lang="de-AT" sz="1200" dirty="0"/>
              <a:t>. In Computer Graphics Forum (2009), vol. 28, </a:t>
            </a:r>
            <a:r>
              <a:rPr lang="de-AT" sz="1200" dirty="0" err="1"/>
              <a:t>Wiley</a:t>
            </a:r>
            <a:r>
              <a:rPr lang="de-AT" sz="1200" dirty="0"/>
              <a:t> Online Library, pp. 219–228. 8, </a:t>
            </a:r>
            <a:r>
              <a:rPr lang="de-AT" sz="1200" dirty="0" smtClean="0"/>
              <a:t>9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AT" sz="1200" dirty="0" smtClean="0"/>
              <a:t>[MGG</a:t>
            </a:r>
            <a:r>
              <a:rPr lang="de-AT" sz="1200" dirty="0"/>
              <a:t>∗10] MARÉCHAL N., GUÉRIN E., GALIN E., MÉRILLOU S., MÉRILLOU N.: </a:t>
            </a:r>
            <a:r>
              <a:rPr lang="de-AT" sz="1200" dirty="0" err="1"/>
              <a:t>Heat</a:t>
            </a:r>
            <a:r>
              <a:rPr lang="de-AT" sz="1200" dirty="0"/>
              <a:t> </a:t>
            </a:r>
            <a:r>
              <a:rPr lang="de-AT" sz="1200" dirty="0" err="1"/>
              <a:t>transfer</a:t>
            </a:r>
            <a:r>
              <a:rPr lang="de-AT" sz="1200" dirty="0"/>
              <a:t> </a:t>
            </a:r>
            <a:r>
              <a:rPr lang="de-AT" sz="1200" dirty="0" err="1"/>
              <a:t>simulation</a:t>
            </a:r>
            <a:r>
              <a:rPr lang="de-AT" sz="1200" dirty="0"/>
              <a:t> </a:t>
            </a:r>
            <a:r>
              <a:rPr lang="de-AT" sz="1200" dirty="0" err="1"/>
              <a:t>for</a:t>
            </a:r>
            <a:r>
              <a:rPr lang="de-AT" sz="1200" dirty="0"/>
              <a:t> </a:t>
            </a:r>
            <a:r>
              <a:rPr lang="de-AT" sz="1200" dirty="0" err="1"/>
              <a:t>modeling</a:t>
            </a:r>
            <a:r>
              <a:rPr lang="de-AT" sz="1200" dirty="0"/>
              <a:t> </a:t>
            </a:r>
            <a:r>
              <a:rPr lang="de-AT" sz="1200" dirty="0" err="1"/>
              <a:t>realistic</a:t>
            </a:r>
            <a:r>
              <a:rPr lang="de-AT" sz="1200" dirty="0"/>
              <a:t> </a:t>
            </a:r>
            <a:r>
              <a:rPr lang="de-AT" sz="1200" dirty="0" err="1"/>
              <a:t>winter</a:t>
            </a:r>
            <a:r>
              <a:rPr lang="de-AT" sz="1200" dirty="0"/>
              <a:t> </a:t>
            </a:r>
            <a:r>
              <a:rPr lang="de-AT" sz="1200" dirty="0" err="1"/>
              <a:t>sceneries</a:t>
            </a:r>
            <a:r>
              <a:rPr lang="de-AT" sz="1200" dirty="0"/>
              <a:t>. In Computer Graphics Forum (2010), vol. 29, </a:t>
            </a:r>
            <a:r>
              <a:rPr lang="de-AT" sz="1200" dirty="0" err="1"/>
              <a:t>Wiley</a:t>
            </a:r>
            <a:r>
              <a:rPr lang="de-AT" sz="1200" dirty="0"/>
              <a:t> Online Library, pp. 449–458. </a:t>
            </a:r>
            <a:r>
              <a:rPr lang="de-AT" sz="1200" dirty="0" smtClean="0"/>
              <a:t>9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AT" sz="1200" dirty="0" smtClean="0"/>
              <a:t>[NWD05</a:t>
            </a:r>
            <a:r>
              <a:rPr lang="de-AT" sz="1200" dirty="0"/>
              <a:t>] NEIDHOLD B., WACKER M., DEUSSEN O.: </a:t>
            </a:r>
            <a:r>
              <a:rPr lang="de-AT" sz="1200" dirty="0" smtClean="0"/>
              <a:t>Interactive </a:t>
            </a:r>
            <a:r>
              <a:rPr lang="de-AT" sz="1200" dirty="0" err="1" smtClean="0"/>
              <a:t>physically</a:t>
            </a:r>
            <a:r>
              <a:rPr lang="de-AT" sz="1200" dirty="0" smtClean="0"/>
              <a:t> </a:t>
            </a:r>
            <a:r>
              <a:rPr lang="de-AT" sz="1200" dirty="0" err="1" smtClean="0"/>
              <a:t>based</a:t>
            </a:r>
            <a:r>
              <a:rPr lang="de-AT" sz="1200" dirty="0" smtClean="0"/>
              <a:t> </a:t>
            </a:r>
            <a:r>
              <a:rPr lang="de-AT" sz="1200" dirty="0" err="1" smtClean="0"/>
              <a:t>ﬂuid</a:t>
            </a:r>
            <a:r>
              <a:rPr lang="de-AT" sz="1200" dirty="0" smtClean="0"/>
              <a:t> </a:t>
            </a:r>
            <a:r>
              <a:rPr lang="de-AT" sz="1200" dirty="0" err="1" smtClean="0"/>
              <a:t>and</a:t>
            </a:r>
            <a:r>
              <a:rPr lang="de-AT" sz="1200" dirty="0" smtClean="0"/>
              <a:t> </a:t>
            </a:r>
            <a:r>
              <a:rPr lang="de-AT" sz="1200" dirty="0" err="1" smtClean="0"/>
              <a:t>erosion</a:t>
            </a:r>
            <a:r>
              <a:rPr lang="de-AT" sz="1200" dirty="0" smtClean="0"/>
              <a:t> </a:t>
            </a:r>
            <a:r>
              <a:rPr lang="de-AT" sz="1200" dirty="0" err="1" smtClean="0"/>
              <a:t>simulation</a:t>
            </a:r>
            <a:r>
              <a:rPr lang="de-AT" sz="1200" dirty="0"/>
              <a:t>. </a:t>
            </a:r>
            <a:r>
              <a:rPr lang="de-AT" sz="1200" dirty="0" smtClean="0"/>
              <a:t>In </a:t>
            </a:r>
            <a:r>
              <a:rPr lang="de-AT" sz="1200" dirty="0" err="1" smtClean="0"/>
              <a:t>Proceedings</a:t>
            </a:r>
            <a:r>
              <a:rPr lang="de-AT" sz="1200" dirty="0" smtClean="0"/>
              <a:t> </a:t>
            </a:r>
            <a:r>
              <a:rPr lang="de-AT" sz="1200" dirty="0" err="1" smtClean="0"/>
              <a:t>of</a:t>
            </a:r>
            <a:r>
              <a:rPr lang="de-AT" sz="1200" dirty="0" smtClean="0"/>
              <a:t> </a:t>
            </a:r>
            <a:r>
              <a:rPr lang="de-AT" sz="1200" dirty="0" err="1" smtClean="0"/>
              <a:t>the</a:t>
            </a:r>
            <a:r>
              <a:rPr lang="de-AT" sz="1200" dirty="0" smtClean="0"/>
              <a:t> First </a:t>
            </a:r>
            <a:r>
              <a:rPr lang="de-AT" sz="1200" dirty="0" err="1" smtClean="0"/>
              <a:t>Eurographics</a:t>
            </a:r>
            <a:r>
              <a:rPr lang="de-AT" sz="1200" dirty="0" smtClean="0"/>
              <a:t> </a:t>
            </a:r>
            <a:r>
              <a:rPr lang="de-AT" sz="1200" dirty="0"/>
              <a:t>Conference on Natural </a:t>
            </a:r>
            <a:r>
              <a:rPr lang="de-AT" sz="1200" dirty="0" err="1"/>
              <a:t>Phenomena</a:t>
            </a:r>
            <a:r>
              <a:rPr lang="de-AT" sz="1200" dirty="0"/>
              <a:t> (</a:t>
            </a:r>
            <a:r>
              <a:rPr lang="de-AT" sz="1200" dirty="0" err="1"/>
              <a:t>Aire</a:t>
            </a:r>
            <a:r>
              <a:rPr lang="de-AT" sz="1200" dirty="0"/>
              <a:t>-la-</a:t>
            </a:r>
            <a:r>
              <a:rPr lang="de-AT" sz="1200" dirty="0" err="1"/>
              <a:t>Ville</a:t>
            </a:r>
            <a:r>
              <a:rPr lang="de-AT" sz="1200" dirty="0"/>
              <a:t>, Switzerland,Switzerland,2005),NPH’05,EurographicsAssociation,pp.25–33. URL: http://dx.doi.org/10.2312/NPH/NPH05/025-032, doi:10.2312/NPH/NPH05/025-032. </a:t>
            </a:r>
            <a:r>
              <a:rPr lang="de-AT" sz="1200" dirty="0" smtClean="0"/>
              <a:t>3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AT" sz="1200" dirty="0" smtClean="0"/>
              <a:t>[RSKN08</a:t>
            </a:r>
            <a:r>
              <a:rPr lang="de-AT" sz="1200" dirty="0"/>
              <a:t>] RUNGJIRATANANON W., SZEGO Z., KANAMORI Y., NISHITA T.: Real-time </a:t>
            </a:r>
            <a:r>
              <a:rPr lang="de-AT" sz="1200" dirty="0" err="1"/>
              <a:t>animation</a:t>
            </a:r>
            <a:r>
              <a:rPr lang="de-AT" sz="1200" dirty="0"/>
              <a:t> </a:t>
            </a:r>
            <a:r>
              <a:rPr lang="de-AT" sz="1200" dirty="0" err="1"/>
              <a:t>of</a:t>
            </a:r>
            <a:r>
              <a:rPr lang="de-AT" sz="1200" dirty="0"/>
              <a:t> sand-</a:t>
            </a:r>
            <a:r>
              <a:rPr lang="de-AT" sz="1200" dirty="0" err="1"/>
              <a:t>water</a:t>
            </a:r>
            <a:r>
              <a:rPr lang="de-AT" sz="1200" dirty="0"/>
              <a:t> </a:t>
            </a:r>
            <a:r>
              <a:rPr lang="de-AT" sz="1200" dirty="0" err="1"/>
              <a:t>interaction</a:t>
            </a:r>
            <a:r>
              <a:rPr lang="de-AT" sz="1200" dirty="0"/>
              <a:t>. In Computer Graphics Forum (2008), vol. 27, </a:t>
            </a:r>
            <a:r>
              <a:rPr lang="de-AT" sz="1200" dirty="0" err="1"/>
              <a:t>Wiley</a:t>
            </a:r>
            <a:r>
              <a:rPr lang="de-AT" sz="1200" dirty="0"/>
              <a:t> Online Library, pp. 1887– 1893. 7</a:t>
            </a:r>
            <a:endParaRPr lang="de-AT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504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Modeling from Feature Primitives</a:t>
            </a:r>
            <a:endParaRPr lang="en-GB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1690</Words>
  <Application>Microsoft Office PowerPoint</Application>
  <PresentationFormat>Bildschirmpräsentation (4:3)</PresentationFormat>
  <Paragraphs>303</Paragraphs>
  <Slides>49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Layered Data Representation simulating Terrain Erosion </vt:lpstr>
      <vt:lpstr>Layered Data Representation simulating Terrain Erosion </vt:lpstr>
      <vt:lpstr>Erosion-based terrain generation &amp; modification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Hydraulic Erosion Using Smooth-Particle Hydrodynamics</vt:lpstr>
      <vt:lpstr>Hydraulic Erosion Using Smooth-Particle Hydrodynamics</vt:lpstr>
      <vt:lpstr>Hydraulic Erosion Using Smooth-Particle Hydrodynamics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The End</vt:lpstr>
      <vt:lpstr>Sources &amp;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2016-06-16T19:48:38Z</dcterms:modified>
</cp:coreProperties>
</file>